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Oswald Medium"/>
      <p:regular r:id="rId22"/>
      <p:bold r:id="rId23"/>
    </p:embeddedFont>
    <p:embeddedFont>
      <p:font typeface="Roboto Thin"/>
      <p:regular r:id="rId24"/>
      <p:bold r:id="rId25"/>
      <p:italic r:id="rId26"/>
      <p:boldItalic r:id="rId27"/>
    </p:embeddedFont>
    <p:embeddedFont>
      <p:font typeface="Roboto"/>
      <p:regular r:id="rId28"/>
      <p:bold r:id="rId29"/>
      <p:italic r:id="rId30"/>
      <p:boldItalic r:id="rId31"/>
    </p:embeddedFont>
    <p:embeddedFont>
      <p:font typeface="Roboto Medium"/>
      <p:regular r:id="rId32"/>
      <p:bold r:id="rId33"/>
      <p:italic r:id="rId34"/>
      <p:boldItalic r:id="rId35"/>
    </p:embeddedFont>
    <p:embeddedFont>
      <p:font typeface="Caveat"/>
      <p:regular r:id="rId36"/>
      <p:bold r:id="rId37"/>
    </p:embeddedFont>
    <p:embeddedFont>
      <p:font typeface="Inconsolata"/>
      <p:regular r:id="rId38"/>
      <p:bold r:id="rId39"/>
    </p:embeddedFont>
    <p:embeddedFont>
      <p:font typeface="Oswald Light"/>
      <p:regular r:id="rId40"/>
      <p:bold r:id="rId41"/>
    </p:embeddedFont>
    <p:embeddedFont>
      <p:font typeface="Roboto Light"/>
      <p:regular r:id="rId42"/>
      <p:bold r:id="rId43"/>
      <p:italic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8E2A6B-514A-45A9-9E8D-AD320B58C649}">
  <a:tblStyle styleId="{7C8E2A6B-514A-45A9-9E8D-AD320B58C64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Light-regular.fntdata"/><Relationship Id="rId20" Type="http://schemas.openxmlformats.org/officeDocument/2006/relationships/slide" Target="slides/slide13.xml"/><Relationship Id="rId42" Type="http://schemas.openxmlformats.org/officeDocument/2006/relationships/font" Target="fonts/RobotoLight-regular.fntdata"/><Relationship Id="rId41" Type="http://schemas.openxmlformats.org/officeDocument/2006/relationships/font" Target="fonts/OswaldLight-bold.fntdata"/><Relationship Id="rId22" Type="http://schemas.openxmlformats.org/officeDocument/2006/relationships/font" Target="fonts/OswaldMedium-regular.fntdata"/><Relationship Id="rId44" Type="http://schemas.openxmlformats.org/officeDocument/2006/relationships/font" Target="fonts/RobotoLight-italic.fntdata"/><Relationship Id="rId21" Type="http://schemas.openxmlformats.org/officeDocument/2006/relationships/slide" Target="slides/slide14.xml"/><Relationship Id="rId43" Type="http://schemas.openxmlformats.org/officeDocument/2006/relationships/font" Target="fonts/RobotoLight-bold.fntdata"/><Relationship Id="rId24" Type="http://schemas.openxmlformats.org/officeDocument/2006/relationships/font" Target="fonts/RobotoThin-regular.fntdata"/><Relationship Id="rId46" Type="http://schemas.openxmlformats.org/officeDocument/2006/relationships/font" Target="fonts/Oswald-regular.fntdata"/><Relationship Id="rId23" Type="http://schemas.openxmlformats.org/officeDocument/2006/relationships/font" Target="fonts/OswaldMedium-bold.fntdata"/><Relationship Id="rId45" Type="http://schemas.openxmlformats.org/officeDocument/2006/relationships/font" Target="fonts/RobotoLight-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RobotoThin-italic.fntdata"/><Relationship Id="rId25" Type="http://schemas.openxmlformats.org/officeDocument/2006/relationships/font" Target="fonts/RobotoThin-bold.fntdata"/><Relationship Id="rId47" Type="http://schemas.openxmlformats.org/officeDocument/2006/relationships/font" Target="fonts/Oswald-bold.fntdata"/><Relationship Id="rId28" Type="http://schemas.openxmlformats.org/officeDocument/2006/relationships/font" Target="fonts/Roboto-regular.fntdata"/><Relationship Id="rId27" Type="http://schemas.openxmlformats.org/officeDocument/2006/relationships/font" Target="fonts/RobotoThin-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4.xml"/><Relationship Id="rId33" Type="http://schemas.openxmlformats.org/officeDocument/2006/relationships/font" Target="fonts/RobotoMedium-bold.fntdata"/><Relationship Id="rId10" Type="http://schemas.openxmlformats.org/officeDocument/2006/relationships/slide" Target="slides/slide3.xml"/><Relationship Id="rId32" Type="http://schemas.openxmlformats.org/officeDocument/2006/relationships/font" Target="fonts/RobotoMedium-regular.fntdata"/><Relationship Id="rId13" Type="http://schemas.openxmlformats.org/officeDocument/2006/relationships/slide" Target="slides/slide6.xml"/><Relationship Id="rId35" Type="http://schemas.openxmlformats.org/officeDocument/2006/relationships/font" Target="fonts/RobotoMedium-boldItalic.fntdata"/><Relationship Id="rId12" Type="http://schemas.openxmlformats.org/officeDocument/2006/relationships/slide" Target="slides/slide5.xml"/><Relationship Id="rId34" Type="http://schemas.openxmlformats.org/officeDocument/2006/relationships/font" Target="fonts/RobotoMedium-italic.fntdata"/><Relationship Id="rId15" Type="http://schemas.openxmlformats.org/officeDocument/2006/relationships/slide" Target="slides/slide8.xml"/><Relationship Id="rId37" Type="http://schemas.openxmlformats.org/officeDocument/2006/relationships/font" Target="fonts/Caveat-bold.fntdata"/><Relationship Id="rId14" Type="http://schemas.openxmlformats.org/officeDocument/2006/relationships/slide" Target="slides/slide7.xml"/><Relationship Id="rId36" Type="http://schemas.openxmlformats.org/officeDocument/2006/relationships/font" Target="fonts/Caveat-regular.fntdata"/><Relationship Id="rId17" Type="http://schemas.openxmlformats.org/officeDocument/2006/relationships/slide" Target="slides/slide10.xml"/><Relationship Id="rId39" Type="http://schemas.openxmlformats.org/officeDocument/2006/relationships/font" Target="fonts/Inconsolata-bold.fntdata"/><Relationship Id="rId16" Type="http://schemas.openxmlformats.org/officeDocument/2006/relationships/slide" Target="slides/slide9.xml"/><Relationship Id="rId38" Type="http://schemas.openxmlformats.org/officeDocument/2006/relationships/font" Target="fonts/Inconsolata-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37b17fcee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37b17fcee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f37b17fcee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f37b17fcee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f37b17fcee_0_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f37b17fcee_0_1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37b17fcee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37b17fcee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f37b17fcee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f37b17fcee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37b17fcee_0_1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f37b17fcee_0_1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37b17fcee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37b17fcee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37b17fcee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37b17fcee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f37b17fcee_0_1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f37b17fcee_0_1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37b17fcee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37b17fcee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f37b17fcee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f37b17fcee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f37b17fcee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f37b17fcee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37b17fcee_0_1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37b17fcee_0_1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37b17fcee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37b17fcee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3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2.png"/><Relationship Id="rId11" Type="http://schemas.openxmlformats.org/officeDocument/2006/relationships/image" Target="../media/image19.png"/><Relationship Id="rId10" Type="http://schemas.openxmlformats.org/officeDocument/2006/relationships/image" Target="../media/image23.png"/><Relationship Id="rId9"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6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0.png"/><Relationship Id="rId4"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2" name="Shape 72"/>
        <p:cNvGrpSpPr/>
        <p:nvPr/>
      </p:nvGrpSpPr>
      <p:grpSpPr>
        <a:xfrm>
          <a:off x="0" y="0"/>
          <a:ext cx="0" cy="0"/>
          <a:chOff x="0" y="0"/>
          <a:chExt cx="0" cy="0"/>
        </a:xfrm>
      </p:grpSpPr>
      <p:sp>
        <p:nvSpPr>
          <p:cNvPr id="73" name="Google Shape;73;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4" name="Google Shape;74;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75" name="Google Shape;7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9" name="Google Shape;79;p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9" name="Google Shape;89;p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0" name="Google Shape;90;p1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 name="Google Shape;9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5" name="Google Shape;95;p2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96" name="Google Shape;9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1" name="Google Shape;101;p2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2" name="Google Shape;10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8" name="Google Shape;1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5" name="Google Shape;135;p2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26"/>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 name="Google Shape;159;p2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3" name="Google Shape;173;p26"/>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6" name="Shape 176"/>
        <p:cNvGrpSpPr/>
        <p:nvPr/>
      </p:nvGrpSpPr>
      <p:grpSpPr>
        <a:xfrm>
          <a:off x="0" y="0"/>
          <a:ext cx="0" cy="0"/>
          <a:chOff x="0" y="0"/>
          <a:chExt cx="0" cy="0"/>
        </a:xfrm>
      </p:grpSpPr>
      <p:sp>
        <p:nvSpPr>
          <p:cNvPr id="177" name="Google Shape;17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{7C8E2A6B-514A-45A9-9E8D-AD320B58C649}</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2" name="Google Shape;182;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84"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{7C8E2A6B-514A-45A9-9E8D-AD320B58C649}</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7" name="Google Shape;197;p2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98" name="Google Shape;198;p2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03"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 name="Google Shape;213;p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3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6" name="Google Shape;24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47"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1" name="Google Shape;251;p3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2" name="Google Shape;252;p3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 name="Google Shape;25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 name="Google Shape;262;p3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3" name="Google Shape;263;p3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4" name="Google Shape;264;p3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5" name="Google Shape;26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66"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0" name="Google Shape;270;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5" name="Google Shape;285;p3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6" name="Google Shape;28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0" name="Google Shape;290;p3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1" name="Google Shape;291;p3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93"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 name="Google Shape;2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25"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2"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6" name="Google Shape;36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04" name="Shape 404"/>
        <p:cNvGrpSpPr/>
        <p:nvPr/>
      </p:nvGrpSpPr>
      <p:grpSpPr>
        <a:xfrm>
          <a:off x="0" y="0"/>
          <a:ext cx="0" cy="0"/>
          <a:chOff x="0" y="0"/>
          <a:chExt cx="0" cy="0"/>
        </a:xfrm>
      </p:grpSpPr>
      <p:sp>
        <p:nvSpPr>
          <p:cNvPr id="405" name="Google Shape;40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 name="Google Shape;40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8" name="Google Shape;41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3" name="Google Shape;42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5" name="Google Shape;425;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26"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0" name="Google Shape;4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 name="Google Shape;43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41"/>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41"/>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1"/>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41"/>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41"/>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2" name="Shape 442"/>
        <p:cNvGrpSpPr/>
        <p:nvPr/>
      </p:nvGrpSpPr>
      <p:grpSpPr>
        <a:xfrm>
          <a:off x="0" y="0"/>
          <a:ext cx="0" cy="0"/>
          <a:chOff x="0" y="0"/>
          <a:chExt cx="0" cy="0"/>
        </a:xfrm>
      </p:grpSpPr>
      <p:sp>
        <p:nvSpPr>
          <p:cNvPr id="443" name="Google Shape;443;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4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1" name="Google Shape;461;p4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4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65" name="Shape 465"/>
        <p:cNvGrpSpPr/>
        <p:nvPr/>
      </p:nvGrpSpPr>
      <p:grpSpPr>
        <a:xfrm>
          <a:off x="0" y="0"/>
          <a:ext cx="0" cy="0"/>
          <a:chOff x="0" y="0"/>
          <a:chExt cx="0" cy="0"/>
        </a:xfrm>
      </p:grpSpPr>
      <p:sp>
        <p:nvSpPr>
          <p:cNvPr id="466" name="Google Shape;466;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3" name="Google Shape;483;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88" name="Shape 488"/>
        <p:cNvGrpSpPr/>
        <p:nvPr/>
      </p:nvGrpSpPr>
      <p:grpSpPr>
        <a:xfrm>
          <a:off x="0" y="0"/>
          <a:ext cx="0" cy="0"/>
          <a:chOff x="0" y="0"/>
          <a:chExt cx="0" cy="0"/>
        </a:xfrm>
      </p:grpSpPr>
      <p:sp>
        <p:nvSpPr>
          <p:cNvPr id="489" name="Google Shape;489;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6" name="Google Shape;506;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14" name="Google Shape;5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7" name="Google Shape;5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38"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0" name="Google Shape;540;p4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44" name="Google Shape;544;p4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45" name="Google Shape;54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46"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8" name="Google Shape;548;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54"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4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64"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6" name="Google Shape;5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0"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75"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0" name="Google Shape;580;p52"/>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1" name="Google Shape;581;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88" name="Google Shape;588;p53"/>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89" name="Google Shape;589;p53"/>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0"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4" name="Google Shape;594;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97" name="Google Shape;597;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98"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03" name="Google Shape;603;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06"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1" name="Google Shape;611;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2"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5" name="Google Shape;61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1" name="Google Shape;62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72.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hyperlink" Target="https://www.airbnb.com/s?s_tag=_s84SXqA" TargetMode="External"/><Relationship Id="rId9" Type="http://schemas.openxmlformats.org/officeDocument/2006/relationships/image" Target="../media/image69.png"/><Relationship Id="rId5" Type="http://schemas.openxmlformats.org/officeDocument/2006/relationships/hyperlink" Target="https://openweathermap.org/api" TargetMode="External"/><Relationship Id="rId6" Type="http://schemas.openxmlformats.org/officeDocument/2006/relationships/hyperlink" Target="https://jquery.com/" TargetMode="External"/><Relationship Id="rId7" Type="http://schemas.openxmlformats.org/officeDocument/2006/relationships/image" Target="../media/image66.png"/><Relationship Id="rId8"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7.png"/><Relationship Id="rId4" Type="http://schemas.openxmlformats.org/officeDocument/2006/relationships/image" Target="../media/image71.png"/><Relationship Id="rId5"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Web APIs</a:t>
            </a:r>
            <a:endParaRPr sz="3600"/>
          </a:p>
        </p:txBody>
      </p:sp>
      <p:sp>
        <p:nvSpPr>
          <p:cNvPr id="627" name="Google Shape;627;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7"/>
          <p:cNvSpPr txBox="1"/>
          <p:nvPr>
            <p:ph type="title"/>
          </p:nvPr>
        </p:nvSpPr>
        <p:spPr>
          <a:xfrm>
            <a:off x="25" y="274800"/>
            <a:ext cx="85446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We use Web APIs to create elements and add them to the browser or to add and remove styles and attributes—all via JavaScript.</a:t>
            </a:r>
            <a:endParaRPr/>
          </a:p>
        </p:txBody>
      </p:sp>
      <p:sp>
        <p:nvSpPr>
          <p:cNvPr id="714" name="Google Shape;714;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0" name="Google Shape;720;p6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DOM?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724" name="Shape 724"/>
        <p:cNvGrpSpPr/>
        <p:nvPr/>
      </p:nvGrpSpPr>
      <p:grpSpPr>
        <a:xfrm>
          <a:off x="0" y="0"/>
          <a:ext cx="0" cy="0"/>
          <a:chOff x="0" y="0"/>
          <a:chExt cx="0" cy="0"/>
        </a:xfrm>
      </p:grpSpPr>
      <p:sp>
        <p:nvSpPr>
          <p:cNvPr id="725" name="Google Shape;725;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6" name="Google Shape;726;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Document Object Model </a:t>
            </a:r>
            <a:endParaRPr/>
          </a:p>
        </p:txBody>
      </p:sp>
      <p:sp>
        <p:nvSpPr>
          <p:cNvPr id="727" name="Google Shape;727;p69"/>
          <p:cNvSpPr txBox="1"/>
          <p:nvPr>
            <p:ph idx="1" type="subTitle"/>
          </p:nvPr>
        </p:nvSpPr>
        <p:spPr>
          <a:xfrm>
            <a:off x="0" y="675975"/>
            <a:ext cx="5061000" cy="1106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we open a webpage, the browser creates a tree of objects that represent the opened page. That tree of objects is the DOM, or Document Object Model. </a:t>
            </a:r>
            <a:endParaRPr/>
          </a:p>
        </p:txBody>
      </p:sp>
      <p:cxnSp>
        <p:nvCxnSpPr>
          <p:cNvPr id="728" name="Google Shape;728;p69"/>
          <p:cNvCxnSpPr>
            <a:stCxn id="729" idx="2"/>
            <a:endCxn id="730" idx="0"/>
          </p:cNvCxnSpPr>
          <p:nvPr/>
        </p:nvCxnSpPr>
        <p:spPr>
          <a:xfrm>
            <a:off x="3208331" y="3022640"/>
            <a:ext cx="0" cy="434400"/>
          </a:xfrm>
          <a:prstGeom prst="straightConnector1">
            <a:avLst/>
          </a:prstGeom>
          <a:noFill/>
          <a:ln cap="flat" cmpd="sng" w="19050">
            <a:solidFill>
              <a:srgbClr val="000000"/>
            </a:solidFill>
            <a:prstDash val="solid"/>
            <a:round/>
            <a:headEnd len="sm" w="sm" type="none"/>
            <a:tailEnd len="sm" w="sm" type="none"/>
          </a:ln>
        </p:spPr>
      </p:cxnSp>
      <p:cxnSp>
        <p:nvCxnSpPr>
          <p:cNvPr id="731" name="Google Shape;731;p69"/>
          <p:cNvCxnSpPr/>
          <p:nvPr/>
        </p:nvCxnSpPr>
        <p:spPr>
          <a:xfrm>
            <a:off x="3222575" y="4500675"/>
            <a:ext cx="0" cy="152400"/>
          </a:xfrm>
          <a:prstGeom prst="straightConnector1">
            <a:avLst/>
          </a:prstGeom>
          <a:noFill/>
          <a:ln cap="flat" cmpd="sng" w="9525">
            <a:solidFill>
              <a:srgbClr val="595959"/>
            </a:solidFill>
            <a:prstDash val="solid"/>
            <a:round/>
            <a:headEnd len="med" w="med" type="none"/>
            <a:tailEnd len="med" w="med" type="none"/>
          </a:ln>
        </p:spPr>
      </p:cxnSp>
      <p:cxnSp>
        <p:nvCxnSpPr>
          <p:cNvPr id="732" name="Google Shape;732;p69"/>
          <p:cNvCxnSpPr>
            <a:stCxn id="733" idx="2"/>
          </p:cNvCxnSpPr>
          <p:nvPr/>
        </p:nvCxnSpPr>
        <p:spPr>
          <a:xfrm>
            <a:off x="8078271"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734" name="Google Shape;734;p69"/>
          <p:cNvCxnSpPr/>
          <p:nvPr/>
        </p:nvCxnSpPr>
        <p:spPr>
          <a:xfrm>
            <a:off x="5648638" y="1251869"/>
            <a:ext cx="0" cy="1071900"/>
          </a:xfrm>
          <a:prstGeom prst="straightConnector1">
            <a:avLst/>
          </a:prstGeom>
          <a:noFill/>
          <a:ln cap="flat" cmpd="sng" w="19050">
            <a:solidFill>
              <a:srgbClr val="000000"/>
            </a:solidFill>
            <a:prstDash val="solid"/>
            <a:round/>
            <a:headEnd len="sm" w="sm" type="none"/>
            <a:tailEnd len="sm" w="sm" type="none"/>
          </a:ln>
        </p:spPr>
      </p:cxnSp>
      <p:sp>
        <p:nvSpPr>
          <p:cNvPr id="735" name="Google Shape;735;p69"/>
          <p:cNvSpPr/>
          <p:nvPr/>
        </p:nvSpPr>
        <p:spPr>
          <a:xfrm>
            <a:off x="5013088" y="1078000"/>
            <a:ext cx="1271100" cy="346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Document</a:t>
            </a:r>
            <a:endParaRPr b="1" i="0" sz="1300" u="none" cap="none" strike="noStrike">
              <a:solidFill>
                <a:srgbClr val="000000"/>
              </a:solidFill>
              <a:latin typeface="Roboto"/>
              <a:ea typeface="Roboto"/>
              <a:cs typeface="Roboto"/>
              <a:sym typeface="Roboto"/>
            </a:endParaRPr>
          </a:p>
        </p:txBody>
      </p:sp>
      <p:sp>
        <p:nvSpPr>
          <p:cNvPr id="736" name="Google Shape;736;p69"/>
          <p:cNvSpPr/>
          <p:nvPr/>
        </p:nvSpPr>
        <p:spPr>
          <a:xfrm>
            <a:off x="5013077" y="162444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Root </a:t>
            </a:r>
            <a:r>
              <a:rPr b="1" lang="en" sz="1300">
                <a:latin typeface="Roboto"/>
                <a:ea typeface="Roboto"/>
                <a:cs typeface="Roboto"/>
                <a:sym typeface="Roboto"/>
              </a:rPr>
              <a:t>e</a:t>
            </a:r>
            <a:r>
              <a:rPr b="1" i="0" lang="en" sz="1300" u="none" cap="none" strike="noStrike">
                <a:solidFill>
                  <a:srgbClr val="000000"/>
                </a:solidFill>
                <a:latin typeface="Roboto"/>
                <a:ea typeface="Roboto"/>
                <a:cs typeface="Roboto"/>
                <a:sym typeface="Roboto"/>
              </a:rPr>
              <a:t>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&lt;html&gt;</a:t>
            </a:r>
            <a:endParaRPr b="0" i="0" sz="1300" u="none" cap="none" strike="noStrike">
              <a:solidFill>
                <a:srgbClr val="000000"/>
              </a:solidFill>
              <a:latin typeface="Inconsolata"/>
              <a:ea typeface="Inconsolata"/>
              <a:cs typeface="Inconsolata"/>
              <a:sym typeface="Inconsolata"/>
            </a:endParaRPr>
          </a:p>
        </p:txBody>
      </p:sp>
      <p:cxnSp>
        <p:nvCxnSpPr>
          <p:cNvPr id="737" name="Google Shape;737;p69"/>
          <p:cNvCxnSpPr/>
          <p:nvPr/>
        </p:nvCxnSpPr>
        <p:spPr>
          <a:xfrm>
            <a:off x="7274075" y="3022650"/>
            <a:ext cx="0" cy="205800"/>
          </a:xfrm>
          <a:prstGeom prst="straightConnector1">
            <a:avLst/>
          </a:prstGeom>
          <a:noFill/>
          <a:ln cap="flat" cmpd="sng" w="19050">
            <a:solidFill>
              <a:srgbClr val="000000"/>
            </a:solidFill>
            <a:prstDash val="solid"/>
            <a:round/>
            <a:headEnd len="sm" w="sm" type="none"/>
            <a:tailEnd len="sm" w="sm" type="none"/>
          </a:ln>
        </p:spPr>
      </p:cxnSp>
      <p:sp>
        <p:nvSpPr>
          <p:cNvPr id="738" name="Google Shape;738;p69"/>
          <p:cNvSpPr/>
          <p:nvPr/>
        </p:nvSpPr>
        <p:spPr>
          <a:xfrm>
            <a:off x="663852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&lt;body&gt;</a:t>
            </a:r>
            <a:endParaRPr b="0" i="0" sz="1300" u="none" cap="none" strike="noStrike">
              <a:solidFill>
                <a:srgbClr val="000000"/>
              </a:solidFill>
              <a:latin typeface="Inconsolata"/>
              <a:ea typeface="Inconsolata"/>
              <a:cs typeface="Inconsolata"/>
              <a:sym typeface="Inconsolata"/>
            </a:endParaRPr>
          </a:p>
        </p:txBody>
      </p:sp>
      <p:sp>
        <p:nvSpPr>
          <p:cNvPr id="729" name="Google Shape;729;p69"/>
          <p:cNvSpPr/>
          <p:nvPr/>
        </p:nvSpPr>
        <p:spPr>
          <a:xfrm>
            <a:off x="257278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&lt;head&gt;</a:t>
            </a:r>
            <a:endParaRPr b="0" i="0" sz="1300" u="none" cap="none" strike="noStrike">
              <a:solidFill>
                <a:srgbClr val="000000"/>
              </a:solidFill>
              <a:latin typeface="Inconsolata"/>
              <a:ea typeface="Inconsolata"/>
              <a:cs typeface="Inconsolata"/>
              <a:sym typeface="Inconsolata"/>
            </a:endParaRPr>
          </a:p>
        </p:txBody>
      </p:sp>
      <p:sp>
        <p:nvSpPr>
          <p:cNvPr id="730" name="Google Shape;730;p69"/>
          <p:cNvSpPr/>
          <p:nvPr/>
        </p:nvSpPr>
        <p:spPr>
          <a:xfrm>
            <a:off x="257278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a:t>
            </a:r>
            <a:r>
              <a:rPr lang="en" sz="1300">
                <a:latin typeface="Inconsolata"/>
                <a:ea typeface="Inconsolata"/>
                <a:cs typeface="Inconsolata"/>
                <a:sym typeface="Inconsolata"/>
              </a:rPr>
              <a:t>title</a:t>
            </a:r>
            <a:r>
              <a:rPr b="0" i="0" lang="en" sz="1300" u="none" cap="none" strike="noStrike">
                <a:solidFill>
                  <a:srgbClr val="000000"/>
                </a:solidFill>
                <a:latin typeface="Inconsolata"/>
                <a:ea typeface="Inconsolata"/>
                <a:cs typeface="Inconsolata"/>
                <a:sym typeface="Inconsolata"/>
              </a:rPr>
              <a:t>&gt;</a:t>
            </a:r>
            <a:endParaRPr b="0" i="0" sz="1300" u="none" cap="none" strike="noStrike">
              <a:solidFill>
                <a:srgbClr val="000000"/>
              </a:solidFill>
              <a:latin typeface="Inconsolata"/>
              <a:ea typeface="Inconsolata"/>
              <a:cs typeface="Inconsolata"/>
              <a:sym typeface="Inconsolata"/>
            </a:endParaRPr>
          </a:p>
        </p:txBody>
      </p:sp>
      <p:sp>
        <p:nvSpPr>
          <p:cNvPr id="739" name="Google Shape;739;p69"/>
          <p:cNvSpPr/>
          <p:nvPr/>
        </p:nvSpPr>
        <p:spPr>
          <a:xfrm>
            <a:off x="257278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title”</a:t>
            </a:r>
            <a:endParaRPr b="0" i="0" sz="1300" u="none" cap="none" strike="noStrike">
              <a:solidFill>
                <a:srgbClr val="000000"/>
              </a:solidFill>
              <a:latin typeface="Inconsolata"/>
              <a:ea typeface="Inconsolata"/>
              <a:cs typeface="Inconsolata"/>
              <a:sym typeface="Inconsolata"/>
            </a:endParaRPr>
          </a:p>
        </p:txBody>
      </p:sp>
      <p:cxnSp>
        <p:nvCxnSpPr>
          <p:cNvPr id="740" name="Google Shape;740;p69"/>
          <p:cNvCxnSpPr>
            <a:stCxn id="729" idx="0"/>
            <a:endCxn id="738" idx="0"/>
          </p:cNvCxnSpPr>
          <p:nvPr/>
        </p:nvCxnSpPr>
        <p:spPr>
          <a:xfrm flipH="1" rot="-5400000">
            <a:off x="5240831" y="517940"/>
            <a:ext cx="600" cy="4065600"/>
          </a:xfrm>
          <a:prstGeom prst="bentConnector3">
            <a:avLst>
              <a:gd fmla="val -39687500" name="adj1"/>
            </a:avLst>
          </a:prstGeom>
          <a:noFill/>
          <a:ln cap="flat" cmpd="sng" w="19050">
            <a:solidFill>
              <a:srgbClr val="000000"/>
            </a:solidFill>
            <a:prstDash val="solid"/>
            <a:round/>
            <a:headEnd len="med" w="med" type="none"/>
            <a:tailEnd len="med" w="med" type="none"/>
          </a:ln>
        </p:spPr>
      </p:cxnSp>
      <p:sp>
        <p:nvSpPr>
          <p:cNvPr id="741" name="Google Shape;741;p69"/>
          <p:cNvSpPr/>
          <p:nvPr/>
        </p:nvSpPr>
        <p:spPr>
          <a:xfrm>
            <a:off x="4196095"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Attribute</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“href”</a:t>
            </a:r>
            <a:endParaRPr b="0" i="0" sz="1300" u="none" cap="none" strike="noStrike">
              <a:solidFill>
                <a:srgbClr val="000000"/>
              </a:solidFill>
              <a:latin typeface="Inconsolata"/>
              <a:ea typeface="Inconsolata"/>
              <a:cs typeface="Inconsolata"/>
              <a:sym typeface="Inconsolata"/>
            </a:endParaRPr>
          </a:p>
        </p:txBody>
      </p:sp>
      <p:sp>
        <p:nvSpPr>
          <p:cNvPr id="742" name="Google Shape;742;p69"/>
          <p:cNvSpPr/>
          <p:nvPr/>
        </p:nvSpPr>
        <p:spPr>
          <a:xfrm>
            <a:off x="5819408"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&lt;a&gt;</a:t>
            </a:r>
            <a:endParaRPr b="0" i="0" sz="1300" u="none" cap="none" strike="noStrike">
              <a:solidFill>
                <a:srgbClr val="000000"/>
              </a:solidFill>
              <a:latin typeface="Inconsolata"/>
              <a:ea typeface="Inconsolata"/>
              <a:cs typeface="Inconsolata"/>
              <a:sym typeface="Inconsolata"/>
            </a:endParaRPr>
          </a:p>
        </p:txBody>
      </p:sp>
      <p:sp>
        <p:nvSpPr>
          <p:cNvPr id="733" name="Google Shape;733;p69"/>
          <p:cNvSpPr/>
          <p:nvPr/>
        </p:nvSpPr>
        <p:spPr>
          <a:xfrm>
            <a:off x="744272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rPr b="1" lang="en" sz="1300">
                <a:solidFill>
                  <a:srgbClr val="000000"/>
                </a:solidFill>
                <a:latin typeface="Roboto"/>
                <a:ea typeface="Roboto"/>
                <a:cs typeface="Roboto"/>
                <a:sym typeface="Roboto"/>
              </a:rPr>
              <a:t>Element</a:t>
            </a:r>
            <a:br>
              <a:rPr lang="en" sz="1300">
                <a:solidFill>
                  <a:srgbClr val="000000"/>
                </a:solidFill>
                <a:latin typeface="Roboto"/>
                <a:ea typeface="Roboto"/>
                <a:cs typeface="Roboto"/>
                <a:sym typeface="Roboto"/>
              </a:rPr>
            </a:br>
            <a:r>
              <a:rPr lang="en" sz="1300">
                <a:solidFill>
                  <a:srgbClr val="000000"/>
                </a:solidFill>
                <a:latin typeface="Inconsolata"/>
                <a:ea typeface="Inconsolata"/>
                <a:cs typeface="Inconsolata"/>
                <a:sym typeface="Inconsolata"/>
              </a:rPr>
              <a:t>&lt;h1&gt;</a:t>
            </a:r>
            <a:endParaRPr b="1" sz="1300">
              <a:latin typeface="Roboto"/>
              <a:ea typeface="Roboto"/>
              <a:cs typeface="Roboto"/>
              <a:sym typeface="Roboto"/>
            </a:endParaRPr>
          </a:p>
        </p:txBody>
      </p:sp>
      <p:sp>
        <p:nvSpPr>
          <p:cNvPr id="743" name="Google Shape;743;p69"/>
          <p:cNvSpPr/>
          <p:nvPr/>
        </p:nvSpPr>
        <p:spPr>
          <a:xfrm>
            <a:off x="744272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header”</a:t>
            </a:r>
            <a:endParaRPr b="0" i="0" sz="1300" u="none" cap="none" strike="noStrike">
              <a:solidFill>
                <a:srgbClr val="000000"/>
              </a:solidFill>
              <a:latin typeface="Inconsolata"/>
              <a:ea typeface="Inconsolata"/>
              <a:cs typeface="Inconsolata"/>
              <a:sym typeface="Inconsolata"/>
            </a:endParaRPr>
          </a:p>
        </p:txBody>
      </p:sp>
      <p:sp>
        <p:nvSpPr>
          <p:cNvPr id="744" name="Google Shape;744;p69"/>
          <p:cNvSpPr/>
          <p:nvPr/>
        </p:nvSpPr>
        <p:spPr>
          <a:xfrm>
            <a:off x="5819408"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link”</a:t>
            </a:r>
            <a:endParaRPr b="0" i="0" sz="1300" u="none" cap="none" strike="noStrike">
              <a:solidFill>
                <a:srgbClr val="000000"/>
              </a:solidFill>
              <a:latin typeface="Inconsolata"/>
              <a:ea typeface="Inconsolata"/>
              <a:cs typeface="Inconsolata"/>
              <a:sym typeface="Inconsolata"/>
            </a:endParaRPr>
          </a:p>
        </p:txBody>
      </p:sp>
      <p:cxnSp>
        <p:nvCxnSpPr>
          <p:cNvPr id="745" name="Google Shape;745;p69"/>
          <p:cNvCxnSpPr/>
          <p:nvPr/>
        </p:nvCxnSpPr>
        <p:spPr>
          <a:xfrm>
            <a:off x="6461496"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746" name="Google Shape;746;p69"/>
          <p:cNvCxnSpPr>
            <a:stCxn id="742" idx="0"/>
            <a:endCxn id="733" idx="0"/>
          </p:cNvCxnSpPr>
          <p:nvPr/>
        </p:nvCxnSpPr>
        <p:spPr>
          <a:xfrm flipH="1" rot="-5400000">
            <a:off x="7266308" y="2645578"/>
            <a:ext cx="600" cy="1623300"/>
          </a:xfrm>
          <a:prstGeom prst="bentConnector3">
            <a:avLst>
              <a:gd fmla="val -39687500" name="adj1"/>
            </a:avLst>
          </a:prstGeom>
          <a:noFill/>
          <a:ln cap="flat" cmpd="sng" w="19050">
            <a:solidFill>
              <a:srgbClr val="000000"/>
            </a:solidFill>
            <a:prstDash val="solid"/>
            <a:round/>
            <a:headEnd len="sm" w="sm" type="none"/>
            <a:tailEnd len="sm" w="sm" type="none"/>
          </a:ln>
        </p:spPr>
      </p:cxnSp>
      <p:cxnSp>
        <p:nvCxnSpPr>
          <p:cNvPr id="747" name="Google Shape;747;p69"/>
          <p:cNvCxnSpPr>
            <a:stCxn id="741" idx="3"/>
            <a:endCxn id="742" idx="1"/>
          </p:cNvCxnSpPr>
          <p:nvPr/>
        </p:nvCxnSpPr>
        <p:spPr>
          <a:xfrm>
            <a:off x="5467195" y="3693028"/>
            <a:ext cx="352200" cy="0"/>
          </a:xfrm>
          <a:prstGeom prst="straightConnector1">
            <a:avLst/>
          </a:prstGeom>
          <a:noFill/>
          <a:ln cap="flat" cmpd="sng" w="19050">
            <a:solidFill>
              <a:srgbClr val="000000"/>
            </a:solidFill>
            <a:prstDash val="solid"/>
            <a:round/>
            <a:headEnd len="sm" w="sm" type="none"/>
            <a:tailEnd len="sm" w="sm" type="none"/>
          </a:ln>
        </p:spPr>
      </p:cxnSp>
      <p:cxnSp>
        <p:nvCxnSpPr>
          <p:cNvPr id="748" name="Google Shape;748;p69"/>
          <p:cNvCxnSpPr>
            <a:stCxn id="730" idx="2"/>
          </p:cNvCxnSpPr>
          <p:nvPr/>
        </p:nvCxnSpPr>
        <p:spPr>
          <a:xfrm>
            <a:off x="3208331" y="3929128"/>
            <a:ext cx="0" cy="28170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0"/>
          <p:cNvSpPr txBox="1"/>
          <p:nvPr>
            <p:ph type="title"/>
          </p:nvPr>
        </p:nvSpPr>
        <p:spPr>
          <a:xfrm>
            <a:off x="25" y="274800"/>
            <a:ext cx="8077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Using the DOM, we can manipulate the HTML elements on the page via JavaScript. </a:t>
            </a:r>
            <a:endParaRPr/>
          </a:p>
        </p:txBody>
      </p:sp>
      <p:sp>
        <p:nvSpPr>
          <p:cNvPr id="754" name="Google Shape;754;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0" name="Google Shape;760;p71"/>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 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web browser? </a:t>
            </a:r>
            <a:endParaRPr/>
          </a:p>
        </p:txBody>
      </p:sp>
      <p:sp>
        <p:nvSpPr>
          <p:cNvPr id="633" name="Google Shape;633;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39" name="Google Shape;639;p60"/>
          <p:cNvSpPr txBox="1"/>
          <p:nvPr>
            <p:ph idx="1" type="subTitle"/>
          </p:nvPr>
        </p:nvSpPr>
        <p:spPr>
          <a:xfrm>
            <a:off x="0" y="1271150"/>
            <a:ext cx="9187800" cy="1897200"/>
          </a:xfrm>
          <a:prstGeom prst="rect">
            <a:avLst/>
          </a:prstGeom>
        </p:spPr>
        <p:txBody>
          <a:bodyPr anchorCtr="0" anchor="t" bIns="182875" lIns="1828800" spcFirstLastPara="1" rIns="1828800" wrap="square" tIns="182875">
            <a:noAutofit/>
          </a:bodyPr>
          <a:lstStyle/>
          <a:p>
            <a:pPr indent="0" lvl="0" marL="0" rtl="0" algn="l">
              <a:lnSpc>
                <a:spcPct val="115000"/>
              </a:lnSpc>
              <a:spcBef>
                <a:spcPts val="0"/>
              </a:spcBef>
              <a:spcAft>
                <a:spcPts val="0"/>
              </a:spcAft>
              <a:buNone/>
            </a:pPr>
            <a:r>
              <a:rPr lang="en" sz="2700"/>
              <a:t>A </a:t>
            </a:r>
            <a:r>
              <a:rPr b="1" lang="en" sz="2700">
                <a:highlight>
                  <a:srgbClr val="FFFF00"/>
                </a:highlight>
              </a:rPr>
              <a:t>web browser</a:t>
            </a:r>
            <a:r>
              <a:rPr lang="en" sz="2700"/>
              <a:t>, or browser, is a program used to access information on the World Wide Web.</a:t>
            </a:r>
            <a:endParaRPr sz="2700"/>
          </a:p>
        </p:txBody>
      </p:sp>
      <p:pic>
        <p:nvPicPr>
          <p:cNvPr id="640" name="Google Shape;640;p60"/>
          <p:cNvPicPr preferRelativeResize="0"/>
          <p:nvPr/>
        </p:nvPicPr>
        <p:blipFill>
          <a:blip r:embed="rId3">
            <a:alphaModFix/>
          </a:blip>
          <a:stretch>
            <a:fillRect/>
          </a:stretch>
        </p:blipFill>
        <p:spPr>
          <a:xfrm>
            <a:off x="2747675" y="3019800"/>
            <a:ext cx="974932" cy="974925"/>
          </a:xfrm>
          <a:prstGeom prst="rect">
            <a:avLst/>
          </a:prstGeom>
          <a:noFill/>
          <a:ln>
            <a:noFill/>
          </a:ln>
        </p:spPr>
      </p:pic>
      <p:pic>
        <p:nvPicPr>
          <p:cNvPr id="641" name="Google Shape;641;p60"/>
          <p:cNvPicPr preferRelativeResize="0"/>
          <p:nvPr/>
        </p:nvPicPr>
        <p:blipFill>
          <a:blip r:embed="rId4">
            <a:alphaModFix/>
          </a:blip>
          <a:stretch>
            <a:fillRect/>
          </a:stretch>
        </p:blipFill>
        <p:spPr>
          <a:xfrm>
            <a:off x="4130550" y="3019800"/>
            <a:ext cx="925491" cy="925485"/>
          </a:xfrm>
          <a:prstGeom prst="rect">
            <a:avLst/>
          </a:prstGeom>
          <a:noFill/>
          <a:ln>
            <a:noFill/>
          </a:ln>
        </p:spPr>
      </p:pic>
      <p:pic>
        <p:nvPicPr>
          <p:cNvPr id="642" name="Google Shape;642;p60"/>
          <p:cNvPicPr preferRelativeResize="0"/>
          <p:nvPr/>
        </p:nvPicPr>
        <p:blipFill>
          <a:blip r:embed="rId5">
            <a:alphaModFix/>
          </a:blip>
          <a:stretch>
            <a:fillRect/>
          </a:stretch>
        </p:blipFill>
        <p:spPr>
          <a:xfrm>
            <a:off x="5502859" y="3035812"/>
            <a:ext cx="893466" cy="8934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webpage, image, and video on the web can be accessed via a specific </a:t>
            </a:r>
            <a:r>
              <a:rPr b="1" lang="en">
                <a:highlight>
                  <a:srgbClr val="FFFF00"/>
                </a:highlight>
              </a:rPr>
              <a:t>Uniform Resource Locator (URL)</a:t>
            </a:r>
            <a:r>
              <a:rPr lang="en"/>
              <a:t>. Browsers use the URL to retrieve resources from a web server and display them on a user's device.</a:t>
            </a:r>
            <a:endParaRPr/>
          </a:p>
        </p:txBody>
      </p:sp>
      <p:sp>
        <p:nvSpPr>
          <p:cNvPr id="648" name="Google Shape;648;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9" name="Google Shape;64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Browsers Access Information on the Web</a:t>
            </a:r>
            <a:endParaRPr/>
          </a:p>
        </p:txBody>
      </p:sp>
      <p:grpSp>
        <p:nvGrpSpPr>
          <p:cNvPr id="650" name="Google Shape;650;p61"/>
          <p:cNvGrpSpPr/>
          <p:nvPr/>
        </p:nvGrpSpPr>
        <p:grpSpPr>
          <a:xfrm>
            <a:off x="405323" y="2165654"/>
            <a:ext cx="2619359" cy="1795619"/>
            <a:chOff x="3141125" y="1437800"/>
            <a:chExt cx="2861749" cy="1961782"/>
          </a:xfrm>
        </p:grpSpPr>
        <p:pic>
          <p:nvPicPr>
            <p:cNvPr id="651" name="Google Shape;651;p61"/>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652" name="Google Shape;652;p61"/>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rotWithShape="0" algn="bl" dir="5400000" dist="19050">
                <a:srgbClr val="000000">
                  <a:alpha val="50000"/>
                </a:srgbClr>
              </a:outerShdw>
            </a:effectLst>
          </p:spPr>
        </p:pic>
      </p:grpSp>
      <p:sp>
        <p:nvSpPr>
          <p:cNvPr id="653" name="Google Shape;653;p61"/>
          <p:cNvSpPr txBox="1"/>
          <p:nvPr/>
        </p:nvSpPr>
        <p:spPr>
          <a:xfrm>
            <a:off x="405327" y="3858225"/>
            <a:ext cx="2516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Client </a:t>
            </a:r>
            <a:br>
              <a:rPr b="1" lang="en" sz="1000">
                <a:latin typeface="Roboto"/>
                <a:ea typeface="Roboto"/>
                <a:cs typeface="Roboto"/>
                <a:sym typeface="Roboto"/>
              </a:rPr>
            </a:br>
            <a:r>
              <a:rPr b="1" lang="en" sz="1000">
                <a:latin typeface="Roboto"/>
                <a:ea typeface="Roboto"/>
                <a:cs typeface="Roboto"/>
                <a:sym typeface="Roboto"/>
              </a:rPr>
              <a:t>12.34.56.78</a:t>
            </a:r>
            <a:endParaRPr b="1" sz="1000">
              <a:latin typeface="Roboto"/>
              <a:ea typeface="Roboto"/>
              <a:cs typeface="Roboto"/>
              <a:sym typeface="Roboto"/>
            </a:endParaRPr>
          </a:p>
        </p:txBody>
      </p:sp>
      <p:cxnSp>
        <p:nvCxnSpPr>
          <p:cNvPr id="654" name="Google Shape;654;p61"/>
          <p:cNvCxnSpPr/>
          <p:nvPr/>
        </p:nvCxnSpPr>
        <p:spPr>
          <a:xfrm>
            <a:off x="2523586" y="2775790"/>
            <a:ext cx="4964100" cy="0"/>
          </a:xfrm>
          <a:prstGeom prst="straightConnector1">
            <a:avLst/>
          </a:prstGeom>
          <a:noFill/>
          <a:ln cap="flat" cmpd="sng" w="9525">
            <a:solidFill>
              <a:srgbClr val="000000"/>
            </a:solidFill>
            <a:prstDash val="solid"/>
            <a:round/>
            <a:headEnd len="med" w="med" type="none"/>
            <a:tailEnd len="med" w="med" type="stealth"/>
          </a:ln>
        </p:spPr>
      </p:cxnSp>
      <p:sp>
        <p:nvSpPr>
          <p:cNvPr id="655" name="Google Shape;655;p61"/>
          <p:cNvSpPr/>
          <p:nvPr/>
        </p:nvSpPr>
        <p:spPr>
          <a:xfrm rot="981">
            <a:off x="2921201" y="2575701"/>
            <a:ext cx="1051800" cy="3384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Request</a:t>
            </a:r>
            <a:endParaRPr b="1" sz="1200">
              <a:latin typeface="Roboto"/>
              <a:ea typeface="Roboto"/>
              <a:cs typeface="Roboto"/>
              <a:sym typeface="Roboto"/>
            </a:endParaRPr>
          </a:p>
        </p:txBody>
      </p:sp>
      <p:cxnSp>
        <p:nvCxnSpPr>
          <p:cNvPr id="656" name="Google Shape;656;p61"/>
          <p:cNvCxnSpPr/>
          <p:nvPr/>
        </p:nvCxnSpPr>
        <p:spPr>
          <a:xfrm>
            <a:off x="2720061" y="3163315"/>
            <a:ext cx="4964100" cy="0"/>
          </a:xfrm>
          <a:prstGeom prst="straightConnector1">
            <a:avLst/>
          </a:prstGeom>
          <a:noFill/>
          <a:ln cap="flat" cmpd="sng" w="9525">
            <a:solidFill>
              <a:srgbClr val="000000"/>
            </a:solidFill>
            <a:prstDash val="solid"/>
            <a:round/>
            <a:headEnd len="med" w="med" type="stealth"/>
            <a:tailEnd len="med" w="med" type="none"/>
          </a:ln>
        </p:spPr>
      </p:cxnSp>
      <p:sp>
        <p:nvSpPr>
          <p:cNvPr id="657" name="Google Shape;657;p61"/>
          <p:cNvSpPr txBox="1"/>
          <p:nvPr/>
        </p:nvSpPr>
        <p:spPr>
          <a:xfrm>
            <a:off x="7487677" y="3861517"/>
            <a:ext cx="1251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oboto"/>
                <a:ea typeface="Roboto"/>
                <a:cs typeface="Roboto"/>
                <a:sym typeface="Roboto"/>
              </a:rPr>
              <a:t>Netflix Server</a:t>
            </a:r>
            <a:endParaRPr b="1" sz="1000">
              <a:latin typeface="Roboto"/>
              <a:ea typeface="Roboto"/>
              <a:cs typeface="Roboto"/>
              <a:sym typeface="Roboto"/>
            </a:endParaRPr>
          </a:p>
          <a:p>
            <a:pPr indent="0" lvl="0" marL="0" rtl="0" algn="ctr">
              <a:spcBef>
                <a:spcPts val="0"/>
              </a:spcBef>
              <a:spcAft>
                <a:spcPts val="0"/>
              </a:spcAft>
              <a:buClr>
                <a:srgbClr val="000000"/>
              </a:buClr>
              <a:buSzPts val="1100"/>
              <a:buFont typeface="Arial"/>
              <a:buNone/>
            </a:pPr>
            <a:r>
              <a:rPr b="1" lang="en" sz="1000">
                <a:solidFill>
                  <a:srgbClr val="000000"/>
                </a:solidFill>
                <a:latin typeface="Roboto"/>
                <a:ea typeface="Roboto"/>
                <a:cs typeface="Roboto"/>
                <a:sym typeface="Roboto"/>
              </a:rPr>
              <a:t>41.65.88.90</a:t>
            </a:r>
            <a:endParaRPr b="1" sz="1000">
              <a:latin typeface="Roboto"/>
              <a:ea typeface="Roboto"/>
              <a:cs typeface="Roboto"/>
              <a:sym typeface="Roboto"/>
            </a:endParaRPr>
          </a:p>
        </p:txBody>
      </p:sp>
      <p:pic>
        <p:nvPicPr>
          <p:cNvPr id="658" name="Google Shape;658;p61"/>
          <p:cNvPicPr preferRelativeResize="0"/>
          <p:nvPr/>
        </p:nvPicPr>
        <p:blipFill>
          <a:blip r:embed="rId5">
            <a:alphaModFix/>
          </a:blip>
          <a:stretch>
            <a:fillRect/>
          </a:stretch>
        </p:blipFill>
        <p:spPr>
          <a:xfrm>
            <a:off x="7574728" y="1893437"/>
            <a:ext cx="989076" cy="2073298"/>
          </a:xfrm>
          <a:prstGeom prst="rect">
            <a:avLst/>
          </a:prstGeom>
          <a:noFill/>
          <a:ln>
            <a:noFill/>
          </a:ln>
        </p:spPr>
      </p:pic>
      <p:sp>
        <p:nvSpPr>
          <p:cNvPr id="659" name="Google Shape;659;p61"/>
          <p:cNvSpPr/>
          <p:nvPr/>
        </p:nvSpPr>
        <p:spPr>
          <a:xfrm rot="884">
            <a:off x="5894203" y="2994100"/>
            <a:ext cx="1166400" cy="3384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Response</a:t>
            </a:r>
            <a:endParaRPr b="1" sz="1200">
              <a:solidFill>
                <a:srgbClr val="FFFFFF"/>
              </a:solidFill>
              <a:latin typeface="Roboto"/>
              <a:ea typeface="Roboto"/>
              <a:cs typeface="Roboto"/>
              <a:sym typeface="Roboto"/>
            </a:endParaRPr>
          </a:p>
        </p:txBody>
      </p:sp>
      <p:pic>
        <p:nvPicPr>
          <p:cNvPr id="660" name="Google Shape;660;p61"/>
          <p:cNvPicPr preferRelativeResize="0"/>
          <p:nvPr/>
        </p:nvPicPr>
        <p:blipFill>
          <a:blip r:embed="rId6">
            <a:alphaModFix/>
          </a:blip>
          <a:stretch>
            <a:fillRect/>
          </a:stretch>
        </p:blipFill>
        <p:spPr>
          <a:xfrm>
            <a:off x="808552" y="2329300"/>
            <a:ext cx="1765048" cy="1034199"/>
          </a:xfrm>
          <a:prstGeom prst="rect">
            <a:avLst/>
          </a:prstGeom>
          <a:noFill/>
          <a:ln>
            <a:noFill/>
          </a:ln>
        </p:spPr>
      </p:pic>
      <p:sp>
        <p:nvSpPr>
          <p:cNvPr id="661" name="Google Shape;661;p61"/>
          <p:cNvSpPr txBox="1"/>
          <p:nvPr/>
        </p:nvSpPr>
        <p:spPr>
          <a:xfrm>
            <a:off x="3990052" y="2406500"/>
            <a:ext cx="2619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highlight>
                  <a:srgbClr val="FFFF00"/>
                </a:highlight>
                <a:latin typeface="Roboto"/>
                <a:ea typeface="Roboto"/>
                <a:cs typeface="Roboto"/>
                <a:sym typeface="Roboto"/>
              </a:rPr>
              <a:t>https://www.netflix.com/</a:t>
            </a:r>
            <a:endParaRPr b="1" sz="1300">
              <a:highlight>
                <a:srgbClr val="FFFF00"/>
              </a:highlight>
              <a:latin typeface="Roboto"/>
              <a:ea typeface="Roboto"/>
              <a:cs typeface="Roboto"/>
              <a:sym typeface="Roboto"/>
            </a:endParaRPr>
          </a:p>
        </p:txBody>
      </p:sp>
      <p:pic>
        <p:nvPicPr>
          <p:cNvPr id="662" name="Google Shape;662;p61"/>
          <p:cNvPicPr preferRelativeResize="0"/>
          <p:nvPr/>
        </p:nvPicPr>
        <p:blipFill>
          <a:blip r:embed="rId7">
            <a:alphaModFix/>
          </a:blip>
          <a:stretch>
            <a:fillRect/>
          </a:stretch>
        </p:blipFill>
        <p:spPr>
          <a:xfrm>
            <a:off x="5374679" y="2914249"/>
            <a:ext cx="653350" cy="689974"/>
          </a:xfrm>
          <a:prstGeom prst="rect">
            <a:avLst/>
          </a:prstGeom>
          <a:noFill/>
          <a:ln>
            <a:noFill/>
          </a:ln>
        </p:spPr>
      </p:pic>
      <p:sp>
        <p:nvSpPr>
          <p:cNvPr id="663" name="Google Shape;663;p61"/>
          <p:cNvSpPr/>
          <p:nvPr/>
        </p:nvSpPr>
        <p:spPr>
          <a:xfrm>
            <a:off x="7696513" y="2557325"/>
            <a:ext cx="745500" cy="7455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61"/>
          <p:cNvPicPr preferRelativeResize="0"/>
          <p:nvPr/>
        </p:nvPicPr>
        <p:blipFill>
          <a:blip r:embed="rId8">
            <a:alphaModFix/>
          </a:blip>
          <a:stretch>
            <a:fillRect/>
          </a:stretch>
        </p:blipFill>
        <p:spPr>
          <a:xfrm>
            <a:off x="7897650" y="2611013"/>
            <a:ext cx="362825" cy="638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API?</a:t>
            </a:r>
            <a:endParaRPr/>
          </a:p>
        </p:txBody>
      </p:sp>
      <p:sp>
        <p:nvSpPr>
          <p:cNvPr id="670" name="Google Shape;67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6" name="Google Shape;676;p63"/>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600"/>
              <a:t>An </a:t>
            </a:r>
            <a:r>
              <a:rPr b="1" lang="en" sz="2600">
                <a:highlight>
                  <a:srgbClr val="FFFF00"/>
                </a:highlight>
              </a:rPr>
              <a:t>API</a:t>
            </a:r>
            <a:r>
              <a:rPr lang="en" sz="2600"/>
              <a:t> (Application Programming Interface) is a set of methods, properties, events, and URLs that developers use to interact with components of a user’s web browser. </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APIs can also interact with data sets, hardware or software on a user’s computer, and third-party software and services.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82" name="Google Shape;682;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3" name="Google Shape;683;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Application Programming Interface </a:t>
            </a:r>
            <a:endParaRPr/>
          </a:p>
        </p:txBody>
      </p:sp>
      <p:pic>
        <p:nvPicPr>
          <p:cNvPr id="684" name="Google Shape;684;p64"/>
          <p:cNvPicPr preferRelativeResize="0"/>
          <p:nvPr/>
        </p:nvPicPr>
        <p:blipFill>
          <a:blip r:embed="rId3">
            <a:alphaModFix/>
          </a:blip>
          <a:stretch>
            <a:fillRect/>
          </a:stretch>
        </p:blipFill>
        <p:spPr>
          <a:xfrm>
            <a:off x="2850400" y="1426800"/>
            <a:ext cx="554900" cy="3418824"/>
          </a:xfrm>
          <a:prstGeom prst="rect">
            <a:avLst/>
          </a:prstGeom>
          <a:noFill/>
          <a:ln>
            <a:noFill/>
          </a:ln>
        </p:spPr>
      </p:pic>
      <p:sp>
        <p:nvSpPr>
          <p:cNvPr id="685" name="Google Shape;685;p64"/>
          <p:cNvSpPr txBox="1"/>
          <p:nvPr/>
        </p:nvSpPr>
        <p:spPr>
          <a:xfrm>
            <a:off x="-1230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u="sng">
                <a:solidFill>
                  <a:srgbClr val="0000FF"/>
                </a:solidFill>
                <a:latin typeface="Roboto"/>
                <a:ea typeface="Roboto"/>
                <a:cs typeface="Roboto"/>
                <a:sym typeface="Roboto"/>
                <a:hlinkClick r:id="rId4">
                  <a:extLst>
                    <a:ext uri="{A12FA001-AC4F-418D-AE19-62706E023703}">
                      <ahyp:hlinkClr val="tx"/>
                    </a:ext>
                  </a:extLst>
                </a:hlinkClick>
              </a:rPr>
              <a:t>AirBNB</a:t>
            </a:r>
            <a:r>
              <a:rPr lang="en" sz="1600">
                <a:latin typeface="Roboto"/>
                <a:ea typeface="Roboto"/>
                <a:cs typeface="Roboto"/>
                <a:sym typeface="Roboto"/>
              </a:rPr>
              <a:t> </a:t>
            </a:r>
            <a:r>
              <a:rPr lang="en" sz="1600">
                <a:latin typeface="Roboto"/>
                <a:ea typeface="Roboto"/>
                <a:cs typeface="Roboto"/>
                <a:sym typeface="Roboto"/>
              </a:rPr>
              <a:t>uses</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Google’s API for maps </a:t>
            </a:r>
            <a:endParaRPr sz="1600">
              <a:latin typeface="Roboto"/>
              <a:ea typeface="Roboto"/>
              <a:cs typeface="Roboto"/>
              <a:sym typeface="Roboto"/>
            </a:endParaRPr>
          </a:p>
        </p:txBody>
      </p:sp>
      <p:sp>
        <p:nvSpPr>
          <p:cNvPr id="686" name="Google Shape;686;p64"/>
          <p:cNvSpPr txBox="1"/>
          <p:nvPr/>
        </p:nvSpPr>
        <p:spPr>
          <a:xfrm>
            <a:off x="3098225" y="3388975"/>
            <a:ext cx="3003300" cy="652500"/>
          </a:xfrm>
          <a:prstGeom prst="rect">
            <a:avLst/>
          </a:prstGeom>
          <a:noFill/>
          <a:ln>
            <a:noFill/>
          </a:ln>
        </p:spPr>
        <p:txBody>
          <a:bodyPr anchorCtr="0" anchor="t" bIns="0" lIns="182875" spcFirstLastPara="1" rIns="182875"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Google Searches for weather uses the </a:t>
            </a:r>
            <a:r>
              <a:rPr lang="en" sz="1600" u="sng">
                <a:solidFill>
                  <a:srgbClr val="0000FF"/>
                </a:solidFill>
                <a:latin typeface="Roboto"/>
                <a:ea typeface="Roboto"/>
                <a:cs typeface="Roboto"/>
                <a:sym typeface="Roboto"/>
                <a:hlinkClick r:id="rId5">
                  <a:extLst>
                    <a:ext uri="{A12FA001-AC4F-418D-AE19-62706E023703}">
                      <ahyp:hlinkClr val="tx"/>
                    </a:ext>
                  </a:extLst>
                </a:hlinkClick>
              </a:rPr>
              <a:t>Weather API </a:t>
            </a:r>
            <a:endParaRPr sz="1600">
              <a:solidFill>
                <a:srgbClr val="0000FF"/>
              </a:solidFill>
              <a:latin typeface="Roboto"/>
              <a:ea typeface="Roboto"/>
              <a:cs typeface="Roboto"/>
              <a:sym typeface="Roboto"/>
            </a:endParaRPr>
          </a:p>
        </p:txBody>
      </p:sp>
      <p:pic>
        <p:nvPicPr>
          <p:cNvPr id="687" name="Google Shape;687;p64"/>
          <p:cNvPicPr preferRelativeResize="0"/>
          <p:nvPr/>
        </p:nvPicPr>
        <p:blipFill>
          <a:blip r:embed="rId3">
            <a:alphaModFix/>
          </a:blip>
          <a:stretch>
            <a:fillRect/>
          </a:stretch>
        </p:blipFill>
        <p:spPr>
          <a:xfrm>
            <a:off x="5886350" y="1486075"/>
            <a:ext cx="554900" cy="3359551"/>
          </a:xfrm>
          <a:prstGeom prst="rect">
            <a:avLst/>
          </a:prstGeom>
          <a:noFill/>
          <a:ln>
            <a:noFill/>
          </a:ln>
        </p:spPr>
      </p:pic>
      <p:sp>
        <p:nvSpPr>
          <p:cNvPr id="688" name="Google Shape;688;p64"/>
          <p:cNvSpPr txBox="1"/>
          <p:nvPr/>
        </p:nvSpPr>
        <p:spPr>
          <a:xfrm>
            <a:off x="610165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Even </a:t>
            </a:r>
            <a:r>
              <a:rPr lang="en" sz="1600" u="sng">
                <a:solidFill>
                  <a:srgbClr val="0000FF"/>
                </a:solidFill>
                <a:latin typeface="Roboto"/>
                <a:ea typeface="Roboto"/>
                <a:cs typeface="Roboto"/>
                <a:sym typeface="Roboto"/>
                <a:hlinkClick r:id="rId6">
                  <a:extLst>
                    <a:ext uri="{A12FA001-AC4F-418D-AE19-62706E023703}">
                      <ahyp:hlinkClr val="tx"/>
                    </a:ext>
                  </a:extLst>
                </a:hlinkClick>
              </a:rPr>
              <a:t>jQuery</a:t>
            </a:r>
            <a:r>
              <a:rPr lang="en" sz="1600">
                <a:latin typeface="Roboto"/>
                <a:ea typeface="Roboto"/>
                <a:cs typeface="Roboto"/>
                <a:sym typeface="Roboto"/>
              </a:rPr>
              <a:t> is an API </a:t>
            </a:r>
            <a:endParaRPr sz="1600">
              <a:latin typeface="Roboto"/>
              <a:ea typeface="Roboto"/>
              <a:cs typeface="Roboto"/>
              <a:sym typeface="Roboto"/>
            </a:endParaRPr>
          </a:p>
        </p:txBody>
      </p:sp>
      <p:pic>
        <p:nvPicPr>
          <p:cNvPr id="689" name="Google Shape;689;p64"/>
          <p:cNvPicPr preferRelativeResize="0"/>
          <p:nvPr/>
        </p:nvPicPr>
        <p:blipFill>
          <a:blip r:embed="rId7">
            <a:alphaModFix/>
          </a:blip>
          <a:stretch>
            <a:fillRect/>
          </a:stretch>
        </p:blipFill>
        <p:spPr>
          <a:xfrm>
            <a:off x="171825" y="1733628"/>
            <a:ext cx="2775301" cy="1355147"/>
          </a:xfrm>
          <a:prstGeom prst="rect">
            <a:avLst/>
          </a:prstGeom>
          <a:noFill/>
          <a:ln cap="flat" cmpd="sng" w="9525">
            <a:solidFill>
              <a:srgbClr val="666666"/>
            </a:solidFill>
            <a:prstDash val="solid"/>
            <a:round/>
            <a:headEnd len="sm" w="sm" type="none"/>
            <a:tailEnd len="sm" w="sm" type="none"/>
          </a:ln>
        </p:spPr>
      </p:pic>
      <p:pic>
        <p:nvPicPr>
          <p:cNvPr id="690" name="Google Shape;690;p64"/>
          <p:cNvPicPr preferRelativeResize="0"/>
          <p:nvPr/>
        </p:nvPicPr>
        <p:blipFill rotWithShape="1">
          <a:blip r:embed="rId8">
            <a:alphaModFix/>
          </a:blip>
          <a:srcRect b="10089" l="0" r="0" t="-17"/>
          <a:stretch/>
        </p:blipFill>
        <p:spPr>
          <a:xfrm>
            <a:off x="3209925" y="1733628"/>
            <a:ext cx="2775301" cy="1355147"/>
          </a:xfrm>
          <a:prstGeom prst="rect">
            <a:avLst/>
          </a:prstGeom>
          <a:noFill/>
          <a:ln cap="flat" cmpd="sng" w="9525">
            <a:solidFill>
              <a:srgbClr val="666666"/>
            </a:solidFill>
            <a:prstDash val="solid"/>
            <a:round/>
            <a:headEnd len="sm" w="sm" type="none"/>
            <a:tailEnd len="sm" w="sm" type="none"/>
          </a:ln>
        </p:spPr>
      </p:pic>
      <p:pic>
        <p:nvPicPr>
          <p:cNvPr id="691" name="Google Shape;691;p64"/>
          <p:cNvPicPr preferRelativeResize="0"/>
          <p:nvPr/>
        </p:nvPicPr>
        <p:blipFill rotWithShape="1">
          <a:blip r:embed="rId9">
            <a:alphaModFix/>
          </a:blip>
          <a:srcRect b="15682" l="0" r="0" t="0"/>
          <a:stretch/>
        </p:blipFill>
        <p:spPr>
          <a:xfrm>
            <a:off x="6220300" y="1733628"/>
            <a:ext cx="2775301" cy="1355147"/>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Web API? </a:t>
            </a:r>
            <a:endParaRPr/>
          </a:p>
        </p:txBody>
      </p:sp>
      <p:sp>
        <p:nvSpPr>
          <p:cNvPr id="697" name="Google Shape;697;p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01" name="Shape 701"/>
        <p:cNvGrpSpPr/>
        <p:nvPr/>
      </p:nvGrpSpPr>
      <p:grpSpPr>
        <a:xfrm>
          <a:off x="0" y="0"/>
          <a:ext cx="0" cy="0"/>
          <a:chOff x="0" y="0"/>
          <a:chExt cx="0" cy="0"/>
        </a:xfrm>
      </p:grpSpPr>
      <p:sp>
        <p:nvSpPr>
          <p:cNvPr id="702" name="Google Shape;702;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APIs Use JavaScript to Manipulate Webpages</a:t>
            </a:r>
            <a:endParaRPr/>
          </a:p>
        </p:txBody>
      </p:sp>
      <p:sp>
        <p:nvSpPr>
          <p:cNvPr id="703" name="Google Shape;703;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Web APIs are built into the web browser and contain methods that allow us to manipulate a webpage using JavaScript.</a:t>
            </a:r>
            <a:endParaRPr/>
          </a:p>
        </p:txBody>
      </p:sp>
      <p:sp>
        <p:nvSpPr>
          <p:cNvPr id="704" name="Google Shape;704;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705" name="Google Shape;705;p66"/>
          <p:cNvPicPr preferRelativeResize="0"/>
          <p:nvPr/>
        </p:nvPicPr>
        <p:blipFill>
          <a:blip r:embed="rId3">
            <a:alphaModFix/>
          </a:blip>
          <a:stretch>
            <a:fillRect/>
          </a:stretch>
        </p:blipFill>
        <p:spPr>
          <a:xfrm>
            <a:off x="1387201" y="1439400"/>
            <a:ext cx="6369597" cy="3200362"/>
          </a:xfrm>
          <a:prstGeom prst="rect">
            <a:avLst/>
          </a:prstGeom>
          <a:no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pic>
      <p:pic>
        <p:nvPicPr>
          <p:cNvPr id="706" name="Google Shape;706;p66"/>
          <p:cNvPicPr preferRelativeResize="0"/>
          <p:nvPr/>
        </p:nvPicPr>
        <p:blipFill>
          <a:blip r:embed="rId4">
            <a:alphaModFix/>
          </a:blip>
          <a:stretch>
            <a:fillRect/>
          </a:stretch>
        </p:blipFill>
        <p:spPr>
          <a:xfrm rot="8729710">
            <a:off x="6022675" y="2128921"/>
            <a:ext cx="749250" cy="885650"/>
          </a:xfrm>
          <a:prstGeom prst="rect">
            <a:avLst/>
          </a:prstGeom>
          <a:noFill/>
          <a:ln>
            <a:noFill/>
          </a:ln>
        </p:spPr>
      </p:pic>
      <p:pic>
        <p:nvPicPr>
          <p:cNvPr id="707" name="Google Shape;707;p66"/>
          <p:cNvPicPr preferRelativeResize="0"/>
          <p:nvPr/>
        </p:nvPicPr>
        <p:blipFill>
          <a:blip r:embed="rId5">
            <a:alphaModFix/>
          </a:blip>
          <a:stretch>
            <a:fillRect/>
          </a:stretch>
        </p:blipFill>
        <p:spPr>
          <a:xfrm>
            <a:off x="6134550" y="2887641"/>
            <a:ext cx="2939551" cy="2029008"/>
          </a:xfrm>
          <a:prstGeom prst="rect">
            <a:avLst/>
          </a:prstGeom>
          <a:noFill/>
          <a:ln>
            <a:noFill/>
          </a:ln>
          <a:effectLst>
            <a:outerShdw blurRad="57150" rotWithShape="0" algn="bl" dir="5400000" dist="19050">
              <a:srgbClr val="000000">
                <a:alpha val="50000"/>
              </a:srgbClr>
            </a:outerShdw>
          </a:effectLst>
        </p:spPr>
      </p:pic>
      <p:graphicFrame>
        <p:nvGraphicFramePr>
          <p:cNvPr id="708" name="Google Shape;708;p66"/>
          <p:cNvGraphicFramePr/>
          <p:nvPr/>
        </p:nvGraphicFramePr>
        <p:xfrm>
          <a:off x="6307988" y="3335388"/>
          <a:ext cx="3000000" cy="3000000"/>
        </p:xfrm>
        <a:graphic>
          <a:graphicData uri="http://schemas.openxmlformats.org/drawingml/2006/table">
            <a:tbl>
              <a:tblPr>
                <a:noFill/>
                <a:tableStyleId>{7C8E2A6B-514A-45A9-9E8D-AD320B58C649}</a:tableStyleId>
              </a:tblPr>
              <a:tblGrid>
                <a:gridCol w="2592675"/>
              </a:tblGrid>
              <a:tr h="1029025">
                <a:tc>
                  <a:txBody>
                    <a:bodyPr/>
                    <a:lstStyle/>
                    <a:p>
                      <a:pPr indent="0" lvl="0" marL="0" rtl="0" algn="ctr">
                        <a:spcBef>
                          <a:spcPts val="0"/>
                        </a:spcBef>
                        <a:spcAft>
                          <a:spcPts val="0"/>
                        </a:spcAft>
                        <a:buNone/>
                      </a:pPr>
                      <a:r>
                        <a:rPr lang="en" sz="1500">
                          <a:solidFill>
                            <a:srgbClr val="FFFFFF"/>
                          </a:solidFill>
                          <a:latin typeface="Roboto Medium"/>
                          <a:ea typeface="Roboto Medium"/>
                          <a:cs typeface="Roboto Medium"/>
                          <a:sym typeface="Roboto Medium"/>
                        </a:rPr>
                        <a:t>Browser APIs</a:t>
                      </a:r>
                      <a:endParaRPr sz="1500">
                        <a:solidFill>
                          <a:srgbClr val="FFFFFF"/>
                        </a:solidFill>
                        <a:latin typeface="Roboto Medium"/>
                        <a:ea typeface="Roboto Medium"/>
                        <a:cs typeface="Roboto Medium"/>
                        <a:sym typeface="Roboto Medium"/>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r h="342000">
                <a:tc>
                  <a:txBody>
                    <a:bodyPr/>
                    <a:lstStyle/>
                    <a:p>
                      <a:pPr indent="0" lvl="0" marL="0" rtl="0" algn="ctr">
                        <a:spcBef>
                          <a:spcPts val="0"/>
                        </a:spcBef>
                        <a:spcAft>
                          <a:spcPts val="0"/>
                        </a:spcAft>
                        <a:buNone/>
                      </a:pPr>
                      <a:r>
                        <a:rPr lang="en" sz="1200">
                          <a:solidFill>
                            <a:srgbClr val="FFFFFF"/>
                          </a:solidFill>
                          <a:latin typeface="Roboto Medium"/>
                          <a:ea typeface="Roboto Medium"/>
                          <a:cs typeface="Roboto Medium"/>
                          <a:sym typeface="Roboto Medium"/>
                        </a:rPr>
                        <a:t>Core JavaScript Language </a:t>
                      </a:r>
                      <a:endParaRPr sz="1200">
                        <a:solidFill>
                          <a:srgbClr val="FFFFFF"/>
                        </a:solidFill>
                        <a:latin typeface="Roboto Medium"/>
                        <a:ea typeface="Roboto Medium"/>
                        <a:cs typeface="Roboto Medium"/>
                        <a:sym typeface="Roboto Medium"/>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